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3" r:id="rId4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unito Sans" charset="1" panose="00000500000000000000"/>
      <p:regular r:id="rId10"/>
    </p:embeddedFont>
    <p:embeddedFont>
      <p:font typeface="Nunito Sans Bold" charset="1" panose="00000800000000000000"/>
      <p:regular r:id="rId11"/>
    </p:embeddedFont>
    <p:embeddedFont>
      <p:font typeface="Nunito Sans Italics" charset="1" panose="00000500000000000000"/>
      <p:regular r:id="rId12"/>
    </p:embeddedFont>
    <p:embeddedFont>
      <p:font typeface="Nunito Sans Bold Italics" charset="1" panose="00000800000000000000"/>
      <p:regular r:id="rId13"/>
    </p:embeddedFont>
    <p:embeddedFont>
      <p:font typeface="Nunito Sans Extra-Light" charset="1" panose="00000300000000000000"/>
      <p:regular r:id="rId14"/>
    </p:embeddedFont>
    <p:embeddedFont>
      <p:font typeface="Nunito Sans Extra-Light Italics" charset="1" panose="00000300000000000000"/>
      <p:regular r:id="rId15"/>
    </p:embeddedFont>
    <p:embeddedFont>
      <p:font typeface="Nunito Sans Light" charset="1" panose="00000400000000000000"/>
      <p:regular r:id="rId16"/>
    </p:embeddedFont>
    <p:embeddedFont>
      <p:font typeface="Nunito Sans Light Italics" charset="1" panose="00000400000000000000"/>
      <p:regular r:id="rId17"/>
    </p:embeddedFont>
    <p:embeddedFont>
      <p:font typeface="Nunito Sans Semi-Bold" charset="1" panose="00000700000000000000"/>
      <p:regular r:id="rId18"/>
    </p:embeddedFont>
    <p:embeddedFont>
      <p:font typeface="Nunito Sans Semi-Bold Italics" charset="1" panose="00000700000000000000"/>
      <p:regular r:id="rId19"/>
    </p:embeddedFont>
    <p:embeddedFont>
      <p:font typeface="Nunito Sans Ultra-Bold" charset="1" panose="00000900000000000000"/>
      <p:regular r:id="rId20"/>
    </p:embeddedFont>
    <p:embeddedFont>
      <p:font typeface="Nunito Sans Ultra-Bold Italics" charset="1" panose="00000900000000000000"/>
      <p:regular r:id="rId21"/>
    </p:embeddedFont>
    <p:embeddedFont>
      <p:font typeface="Nunito Sans Heavy" charset="1" panose="00000A00000000000000"/>
      <p:regular r:id="rId22"/>
    </p:embeddedFont>
    <p:embeddedFont>
      <p:font typeface="Nunito Sans Heavy Italics" charset="1" panose="00000A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slides/slide12.xml" Type="http://schemas.openxmlformats.org/officeDocument/2006/relationships/slide"/><Relationship Id="rId36" Target="slides/slide13.xml" Type="http://schemas.openxmlformats.org/officeDocument/2006/relationships/slide"/><Relationship Id="rId37" Target="slides/slide14.xml" Type="http://schemas.openxmlformats.org/officeDocument/2006/relationships/slide"/><Relationship Id="rId38" Target="slides/slide15.xml" Type="http://schemas.openxmlformats.org/officeDocument/2006/relationships/slide"/><Relationship Id="rId39" Target="slides/slide16.xml" Type="http://schemas.openxmlformats.org/officeDocument/2006/relationships/slide"/><Relationship Id="rId4" Target="theme/theme1.xml" Type="http://schemas.openxmlformats.org/officeDocument/2006/relationships/theme"/><Relationship Id="rId40" Target="slides/slide17.xml" Type="http://schemas.openxmlformats.org/officeDocument/2006/relationships/slide"/><Relationship Id="rId41" Target="slides/slide1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jpe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E6D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1239766">
            <a:off x="11104269" y="2542812"/>
            <a:ext cx="4803408" cy="9761726"/>
            <a:chOff x="0" y="0"/>
            <a:chExt cx="5001260" cy="101638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47311" t="0" r="-142028" b="0"/>
              </a:stretch>
            </a:blip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1239766">
            <a:off x="14773803" y="-7187446"/>
            <a:ext cx="4803408" cy="9761726"/>
            <a:chOff x="0" y="0"/>
            <a:chExt cx="5001260" cy="101638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27729" t="0" r="-114395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1239766">
            <a:off x="14848636" y="8093720"/>
            <a:ext cx="4803408" cy="9761726"/>
            <a:chOff x="0" y="0"/>
            <a:chExt cx="5001260" cy="101638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47311" t="0" r="-142028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1239766">
            <a:off x="18518170" y="-1636538"/>
            <a:ext cx="4803408" cy="9761726"/>
            <a:chOff x="0" y="0"/>
            <a:chExt cx="5001260" cy="1016381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47311" t="0" r="-142028" b="0"/>
              </a:stretch>
            </a:blip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1239766">
            <a:off x="8417949" y="-5521940"/>
            <a:ext cx="4803408" cy="9761726"/>
            <a:chOff x="0" y="0"/>
            <a:chExt cx="5001260" cy="1016381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5"/>
              <a:stretch>
                <a:fillRect l="-45822" t="0" r="-173889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353055" y="5290096"/>
            <a:ext cx="9547417" cy="3950562"/>
            <a:chOff x="0" y="0"/>
            <a:chExt cx="12729889" cy="5267415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295275"/>
              <a:ext cx="12729889" cy="33681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1300"/>
                </a:lnSpc>
                <a:spcBef>
                  <a:spcPct val="0"/>
                </a:spcBef>
              </a:pPr>
              <a:r>
                <a:rPr lang="en-US" sz="15214">
                  <a:solidFill>
                    <a:srgbClr val="F8F8F8"/>
                  </a:solidFill>
                  <a:latin typeface="Nunito Sans Light"/>
                </a:rPr>
                <a:t>Quiz App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765543" y="3596912"/>
              <a:ext cx="8162506" cy="1670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93"/>
                </a:lnSpc>
              </a:pPr>
              <a:r>
                <a:rPr lang="en-US" sz="2424" spc="72">
                  <a:solidFill>
                    <a:srgbClr val="F8F8F8"/>
                  </a:solidFill>
                  <a:latin typeface="Nunito Sans"/>
                </a:rPr>
                <a:t>Team no - 6</a:t>
              </a:r>
            </a:p>
            <a:p>
              <a:pPr>
                <a:lnSpc>
                  <a:spcPts val="3393"/>
                </a:lnSpc>
              </a:pPr>
              <a:r>
                <a:rPr lang="en-US" sz="2424" spc="72">
                  <a:solidFill>
                    <a:srgbClr val="F8F8F8"/>
                  </a:solidFill>
                  <a:latin typeface="Nunito Sans"/>
                </a:rPr>
                <a:t>Batch - 2022 2YB</a:t>
              </a:r>
            </a:p>
            <a:p>
              <a:pPr>
                <a:lnSpc>
                  <a:spcPts val="3393"/>
                </a:lnSpc>
                <a:spcBef>
                  <a:spcPct val="0"/>
                </a:spcBef>
              </a:pPr>
              <a:r>
                <a:rPr lang="en-US" sz="2424" spc="72">
                  <a:solidFill>
                    <a:srgbClr val="F8F8F8"/>
                  </a:solidFill>
                  <a:latin typeface="Nunito Sans"/>
                </a:rPr>
                <a:t>Allwyn A K, Vidya Kore, Mohammed Arif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72508" y="2465938"/>
            <a:ext cx="11942984" cy="7210137"/>
          </a:xfrm>
          <a:custGeom>
            <a:avLst/>
            <a:gdLst/>
            <a:ahLst/>
            <a:cxnLst/>
            <a:rect r="r" b="b" t="t" l="l"/>
            <a:pathLst>
              <a:path h="7210137" w="11942984">
                <a:moveTo>
                  <a:pt x="0" y="0"/>
                </a:moveTo>
                <a:lnTo>
                  <a:pt x="11942984" y="0"/>
                </a:lnTo>
                <a:lnTo>
                  <a:pt x="11942984" y="7210137"/>
                </a:lnTo>
                <a:lnTo>
                  <a:pt x="0" y="72101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36278" y="1261311"/>
            <a:ext cx="13215444" cy="108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000000"/>
                </a:solidFill>
                <a:latin typeface="Nunito Sans"/>
              </a:rPr>
              <a:t>SCREENSHOTS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93986" y="2482774"/>
            <a:ext cx="12100028" cy="7266175"/>
          </a:xfrm>
          <a:custGeom>
            <a:avLst/>
            <a:gdLst/>
            <a:ahLst/>
            <a:cxnLst/>
            <a:rect r="r" b="b" t="t" l="l"/>
            <a:pathLst>
              <a:path h="7266175" w="12100028">
                <a:moveTo>
                  <a:pt x="0" y="0"/>
                </a:moveTo>
                <a:lnTo>
                  <a:pt x="12100028" y="0"/>
                </a:lnTo>
                <a:lnTo>
                  <a:pt x="12100028" y="7266175"/>
                </a:lnTo>
                <a:lnTo>
                  <a:pt x="0" y="72661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36278" y="1261311"/>
            <a:ext cx="13215444" cy="108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000000"/>
                </a:solidFill>
                <a:latin typeface="Nunito Sans"/>
              </a:rPr>
              <a:t>SCREENSHOTS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07662" y="2749818"/>
            <a:ext cx="11872676" cy="7197857"/>
          </a:xfrm>
          <a:custGeom>
            <a:avLst/>
            <a:gdLst/>
            <a:ahLst/>
            <a:cxnLst/>
            <a:rect r="r" b="b" t="t" l="l"/>
            <a:pathLst>
              <a:path h="7197857" w="11872676">
                <a:moveTo>
                  <a:pt x="0" y="0"/>
                </a:moveTo>
                <a:lnTo>
                  <a:pt x="11872676" y="0"/>
                </a:lnTo>
                <a:lnTo>
                  <a:pt x="11872676" y="7197857"/>
                </a:lnTo>
                <a:lnTo>
                  <a:pt x="0" y="71978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36278" y="1261311"/>
            <a:ext cx="13215444" cy="108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000000"/>
                </a:solidFill>
                <a:latin typeface="Nunito Sans"/>
              </a:rPr>
              <a:t>SCREENSHOTS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96267" y="2571879"/>
            <a:ext cx="12095465" cy="7204991"/>
          </a:xfrm>
          <a:custGeom>
            <a:avLst/>
            <a:gdLst/>
            <a:ahLst/>
            <a:cxnLst/>
            <a:rect r="r" b="b" t="t" l="l"/>
            <a:pathLst>
              <a:path h="7204991" w="12095465">
                <a:moveTo>
                  <a:pt x="0" y="0"/>
                </a:moveTo>
                <a:lnTo>
                  <a:pt x="12095466" y="0"/>
                </a:lnTo>
                <a:lnTo>
                  <a:pt x="12095466" y="7204991"/>
                </a:lnTo>
                <a:lnTo>
                  <a:pt x="0" y="72049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36278" y="1261311"/>
            <a:ext cx="13215444" cy="108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000000"/>
                </a:solidFill>
                <a:latin typeface="Nunito Sans"/>
              </a:rPr>
              <a:t>SCREENSHOTS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75025" y="2701867"/>
            <a:ext cx="11937949" cy="7133930"/>
          </a:xfrm>
          <a:custGeom>
            <a:avLst/>
            <a:gdLst/>
            <a:ahLst/>
            <a:cxnLst/>
            <a:rect r="r" b="b" t="t" l="l"/>
            <a:pathLst>
              <a:path h="7133930" w="11937949">
                <a:moveTo>
                  <a:pt x="0" y="0"/>
                </a:moveTo>
                <a:lnTo>
                  <a:pt x="11937950" y="0"/>
                </a:lnTo>
                <a:lnTo>
                  <a:pt x="11937950" y="7133930"/>
                </a:lnTo>
                <a:lnTo>
                  <a:pt x="0" y="71339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36278" y="1261311"/>
            <a:ext cx="13215444" cy="108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000000"/>
                </a:solidFill>
                <a:latin typeface="Nunito Sans"/>
              </a:rPr>
              <a:t>SCREENSHOTS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314450" y="917280"/>
            <a:ext cx="4159154" cy="8452439"/>
            <a:chOff x="0" y="0"/>
            <a:chExt cx="5001260" cy="101638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02140" t="0" r="-125413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6490370" y="2128427"/>
            <a:ext cx="11525303" cy="5887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2"/>
              </a:lnSpc>
            </a:pPr>
            <a:r>
              <a:rPr lang="en-US" sz="11776">
                <a:solidFill>
                  <a:srgbClr val="000000"/>
                </a:solidFill>
                <a:latin typeface="Nunito Sans"/>
              </a:rPr>
              <a:t>Challenging points about the project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9E6D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94792" y="1028700"/>
            <a:ext cx="8251745" cy="2392695"/>
            <a:chOff x="0" y="0"/>
            <a:chExt cx="17828143" cy="51694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078944" y="1441538"/>
            <a:ext cx="7085477" cy="1538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93"/>
              </a:lnSpc>
              <a:spcBef>
                <a:spcPct val="0"/>
              </a:spcBef>
            </a:pPr>
            <a:r>
              <a:rPr lang="en-US" sz="1781">
                <a:solidFill>
                  <a:srgbClr val="000000"/>
                </a:solidFill>
                <a:latin typeface="Nunito Sans Bold"/>
              </a:rPr>
              <a:t>Scal</a:t>
            </a:r>
            <a:r>
              <a:rPr lang="en-US" sz="1781">
                <a:solidFill>
                  <a:srgbClr val="000000"/>
                </a:solidFill>
                <a:latin typeface="Nunito Sans Bold"/>
              </a:rPr>
              <a:t>ability</a:t>
            </a:r>
          </a:p>
          <a:p>
            <a:pPr marL="384538" indent="-192269" lvl="1">
              <a:lnSpc>
                <a:spcPts val="2493"/>
              </a:lnSpc>
              <a:spcBef>
                <a:spcPct val="0"/>
              </a:spcBef>
              <a:buFont typeface="Arial"/>
              <a:buChar char="•"/>
            </a:pPr>
            <a:r>
              <a:rPr lang="en-US" sz="1781">
                <a:solidFill>
                  <a:srgbClr val="000000"/>
                </a:solidFill>
                <a:latin typeface="Nunito Sans Bold"/>
              </a:rPr>
              <a:t>Ch</a:t>
            </a:r>
            <a:r>
              <a:rPr lang="en-US" sz="1781">
                <a:solidFill>
                  <a:srgbClr val="000000"/>
                </a:solidFill>
                <a:latin typeface="Nunito Sans Bold"/>
              </a:rPr>
              <a:t>allenge: Ensuring the app remains performant as the number of users and quizzes grows.</a:t>
            </a:r>
          </a:p>
          <a:p>
            <a:pPr marL="384538" indent="-192269" lvl="1">
              <a:lnSpc>
                <a:spcPts val="2493"/>
              </a:lnSpc>
              <a:spcBef>
                <a:spcPct val="0"/>
              </a:spcBef>
              <a:buFont typeface="Arial"/>
              <a:buChar char="•"/>
            </a:pPr>
            <a:r>
              <a:rPr lang="en-US" sz="1781">
                <a:solidFill>
                  <a:srgbClr val="000000"/>
                </a:solidFill>
                <a:latin typeface="Nunito Sans Bold"/>
              </a:rPr>
              <a:t>Interesting Point: Designing the app with scalability in mind prepares it for future growth and increased user activity.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394792" y="3947152"/>
            <a:ext cx="8251745" cy="2392695"/>
            <a:chOff x="0" y="0"/>
            <a:chExt cx="17828143" cy="51694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078944" y="4347402"/>
            <a:ext cx="6883440" cy="1560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30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Nunito Sans Bold"/>
              </a:rPr>
              <a:t>Us</a:t>
            </a:r>
            <a:r>
              <a:rPr lang="en-US" sz="1807">
                <a:solidFill>
                  <a:srgbClr val="000000"/>
                </a:solidFill>
                <a:latin typeface="Nunito Sans Bold"/>
              </a:rPr>
              <a:t>er Authentication Security</a:t>
            </a:r>
          </a:p>
          <a:p>
            <a:pPr marL="390267" indent="-195133" lvl="1">
              <a:lnSpc>
                <a:spcPts val="2530"/>
              </a:lnSpc>
              <a:spcBef>
                <a:spcPct val="0"/>
              </a:spcBef>
              <a:buFont typeface="Arial"/>
              <a:buChar char="•"/>
            </a:pPr>
            <a:r>
              <a:rPr lang="en-US" sz="1807">
                <a:solidFill>
                  <a:srgbClr val="000000"/>
                </a:solidFill>
                <a:latin typeface="Nunito Sans Bold"/>
              </a:rPr>
              <a:t>Challenge: Implementing robust security measures to protect user data.</a:t>
            </a:r>
          </a:p>
          <a:p>
            <a:pPr marL="390267" indent="-195133" lvl="1">
              <a:lnSpc>
                <a:spcPts val="2530"/>
              </a:lnSpc>
              <a:spcBef>
                <a:spcPct val="0"/>
              </a:spcBef>
              <a:buFont typeface="Arial"/>
              <a:buChar char="•"/>
            </a:pPr>
            <a:r>
              <a:rPr lang="en-US" sz="1807">
                <a:solidFill>
                  <a:srgbClr val="000000"/>
                </a:solidFill>
                <a:latin typeface="Nunito Sans Bold"/>
              </a:rPr>
              <a:t>Interesting Point: Ensuring secure authentication enhances u</a:t>
            </a:r>
            <a:r>
              <a:rPr lang="en-US" sz="1807">
                <a:solidFill>
                  <a:srgbClr val="000000"/>
                </a:solidFill>
                <a:latin typeface="Nunito Sans Bold"/>
              </a:rPr>
              <a:t>ser t</a:t>
            </a:r>
            <a:r>
              <a:rPr lang="en-US" sz="1807">
                <a:solidFill>
                  <a:srgbClr val="000000"/>
                </a:solidFill>
                <a:latin typeface="Nunito Sans Bold"/>
              </a:rPr>
              <a:t>rust and overall app reliability.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394792" y="6863723"/>
            <a:ext cx="8251745" cy="2392695"/>
            <a:chOff x="0" y="0"/>
            <a:chExt cx="17828143" cy="51694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876908" y="7245250"/>
            <a:ext cx="7287513" cy="1557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4"/>
              </a:lnSpc>
              <a:spcBef>
                <a:spcPct val="0"/>
              </a:spcBef>
            </a:pPr>
            <a:r>
              <a:rPr lang="en-US" sz="1803">
                <a:solidFill>
                  <a:srgbClr val="000000"/>
                </a:solidFill>
                <a:latin typeface="Nunito Sans Bold"/>
              </a:rPr>
              <a:t>     Cross-Pl</a:t>
            </a:r>
            <a:r>
              <a:rPr lang="en-US" sz="1803">
                <a:solidFill>
                  <a:srgbClr val="000000"/>
                </a:solidFill>
                <a:latin typeface="Nunito Sans Bold"/>
              </a:rPr>
              <a:t>atform Compatibility</a:t>
            </a:r>
          </a:p>
          <a:p>
            <a:pPr marL="778566" indent="-259522" lvl="2">
              <a:lnSpc>
                <a:spcPts val="2524"/>
              </a:lnSpc>
              <a:spcBef>
                <a:spcPct val="0"/>
              </a:spcBef>
              <a:buFont typeface="Arial"/>
              <a:buChar char="⚬"/>
            </a:pPr>
            <a:r>
              <a:rPr lang="en-US" sz="1803">
                <a:solidFill>
                  <a:srgbClr val="000000"/>
                </a:solidFill>
                <a:latin typeface="Nunito Sans Bold"/>
              </a:rPr>
              <a:t>Challenge: Ensuring a consistent user experience across different devices and platforms.</a:t>
            </a:r>
          </a:p>
          <a:p>
            <a:pPr marL="778566" indent="-259522" lvl="2">
              <a:lnSpc>
                <a:spcPts val="2524"/>
              </a:lnSpc>
              <a:spcBef>
                <a:spcPct val="0"/>
              </a:spcBef>
              <a:buFont typeface="Arial"/>
              <a:buChar char="⚬"/>
            </a:pPr>
            <a:r>
              <a:rPr lang="en-US" sz="1803">
                <a:solidFill>
                  <a:srgbClr val="000000"/>
                </a:solidFill>
                <a:latin typeface="Nunito Sans Bold"/>
              </a:rPr>
              <a:t>Interesting Point: Offering a seamless experience on both Android and Windows platforms widens your app's reach.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40743" y="1028700"/>
            <a:ext cx="8251745" cy="2392695"/>
            <a:chOff x="0" y="0"/>
            <a:chExt cx="17828143" cy="51694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40743" y="3947152"/>
            <a:ext cx="8251745" cy="2392695"/>
            <a:chOff x="0" y="0"/>
            <a:chExt cx="17828143" cy="51694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640743" y="6865605"/>
            <a:ext cx="8251745" cy="2392695"/>
            <a:chOff x="0" y="0"/>
            <a:chExt cx="17828143" cy="516949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29494" y="1353402"/>
            <a:ext cx="7074243" cy="1695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21"/>
              </a:lnSpc>
              <a:spcBef>
                <a:spcPct val="0"/>
              </a:spcBef>
            </a:pPr>
            <a:r>
              <a:rPr lang="en-US" sz="1944">
                <a:solidFill>
                  <a:srgbClr val="000000"/>
                </a:solidFill>
                <a:latin typeface="Nunito Sans Bold"/>
              </a:rPr>
              <a:t>    R</a:t>
            </a:r>
            <a:r>
              <a:rPr lang="en-US" sz="1944">
                <a:solidFill>
                  <a:srgbClr val="000000"/>
                </a:solidFill>
                <a:latin typeface="Nunito Sans Bold"/>
              </a:rPr>
              <a:t>eal-time Collaboration on Quizzes</a:t>
            </a:r>
          </a:p>
          <a:p>
            <a:pPr marL="839455" indent="-279818" lvl="2">
              <a:lnSpc>
                <a:spcPts val="2721"/>
              </a:lnSpc>
              <a:spcBef>
                <a:spcPct val="0"/>
              </a:spcBef>
              <a:buFont typeface="Arial"/>
              <a:buChar char="⚬"/>
            </a:pPr>
            <a:r>
              <a:rPr lang="en-US" sz="1944">
                <a:solidFill>
                  <a:srgbClr val="000000"/>
                </a:solidFill>
                <a:latin typeface="Nunito Sans Bold"/>
              </a:rPr>
              <a:t>Challenge: Implementing simultaneous quiz editing for multiple users.</a:t>
            </a:r>
          </a:p>
          <a:p>
            <a:pPr marL="839455" indent="-279818" lvl="2">
              <a:lnSpc>
                <a:spcPts val="2721"/>
              </a:lnSpc>
              <a:spcBef>
                <a:spcPct val="0"/>
              </a:spcBef>
              <a:buFont typeface="Arial"/>
              <a:buChar char="⚬"/>
            </a:pPr>
            <a:r>
              <a:rPr lang="en-US" sz="1944">
                <a:solidFill>
                  <a:srgbClr val="000000"/>
                </a:solidFill>
                <a:latin typeface="Nunito Sans Bold"/>
              </a:rPr>
              <a:t>Interesting Point: Enabling real-time collaboration enhances user experience and engagement.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5118" y="4348199"/>
            <a:ext cx="7662994" cy="1560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9"/>
              </a:lnSpc>
              <a:spcBef>
                <a:spcPct val="0"/>
              </a:spcBef>
            </a:pPr>
            <a:r>
              <a:rPr lang="en-US" sz="1806">
                <a:solidFill>
                  <a:srgbClr val="000000"/>
                </a:solidFill>
                <a:latin typeface="Nunito Sans Bold"/>
              </a:rPr>
              <a:t>       F</a:t>
            </a:r>
            <a:r>
              <a:rPr lang="en-US" sz="1806">
                <a:solidFill>
                  <a:srgbClr val="000000"/>
                </a:solidFill>
                <a:latin typeface="Nunito Sans Bold"/>
              </a:rPr>
              <a:t>irebase Integration</a:t>
            </a:r>
          </a:p>
          <a:p>
            <a:pPr marL="780128" indent="-260043" lvl="2">
              <a:lnSpc>
                <a:spcPts val="2529"/>
              </a:lnSpc>
              <a:spcBef>
                <a:spcPct val="0"/>
              </a:spcBef>
              <a:buFont typeface="Arial"/>
              <a:buChar char="⚬"/>
            </a:pPr>
            <a:r>
              <a:rPr lang="en-US" sz="1806">
                <a:solidFill>
                  <a:srgbClr val="000000"/>
                </a:solidFill>
                <a:latin typeface="Nunito Sans Bold"/>
              </a:rPr>
              <a:t>Challenge: Managing data consistency and security in a dynamic quiz environment.</a:t>
            </a:r>
          </a:p>
          <a:p>
            <a:pPr marL="780128" indent="-260043" lvl="2">
              <a:lnSpc>
                <a:spcPts val="2529"/>
              </a:lnSpc>
              <a:spcBef>
                <a:spcPct val="0"/>
              </a:spcBef>
              <a:buFont typeface="Arial"/>
              <a:buChar char="⚬"/>
            </a:pPr>
            <a:r>
              <a:rPr lang="en-US" sz="1806">
                <a:solidFill>
                  <a:srgbClr val="000000"/>
                </a:solidFill>
                <a:latin typeface="Nunito Sans Bold"/>
              </a:rPr>
              <a:t>Interesting Point: Leveraging Firebase for seamless data synchronization and efficient handling of real-time updates.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7931" y="7263773"/>
            <a:ext cx="7957369" cy="1520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63"/>
              </a:lnSpc>
              <a:spcBef>
                <a:spcPct val="0"/>
              </a:spcBef>
            </a:pPr>
            <a:r>
              <a:rPr lang="en-US" sz="1759">
                <a:solidFill>
                  <a:srgbClr val="000000"/>
                </a:solidFill>
                <a:latin typeface="Nunito Sans Bold"/>
              </a:rPr>
              <a:t>       Cus</a:t>
            </a:r>
            <a:r>
              <a:rPr lang="en-US" sz="1759">
                <a:solidFill>
                  <a:srgbClr val="000000"/>
                </a:solidFill>
                <a:latin typeface="Nunito Sans Bold"/>
              </a:rPr>
              <a:t>tom Question Types</a:t>
            </a:r>
          </a:p>
          <a:p>
            <a:pPr marL="759697" indent="-253232" lvl="2">
              <a:lnSpc>
                <a:spcPts val="2463"/>
              </a:lnSpc>
              <a:spcBef>
                <a:spcPct val="0"/>
              </a:spcBef>
              <a:buFont typeface="Arial"/>
              <a:buChar char="⚬"/>
            </a:pPr>
            <a:r>
              <a:rPr lang="en-US" sz="1759">
                <a:solidFill>
                  <a:srgbClr val="000000"/>
                </a:solidFill>
                <a:latin typeface="Nunito Sans Bold"/>
              </a:rPr>
              <a:t>Challenge: Develop</a:t>
            </a:r>
            <a:r>
              <a:rPr lang="en-US" sz="1759">
                <a:solidFill>
                  <a:srgbClr val="000000"/>
                </a:solidFill>
                <a:latin typeface="Nunito Sans Bold"/>
              </a:rPr>
              <a:t>ing a flexible system for users to create various question types.</a:t>
            </a:r>
          </a:p>
          <a:p>
            <a:pPr marL="759697" indent="-253232" lvl="2">
              <a:lnSpc>
                <a:spcPts val="2463"/>
              </a:lnSpc>
              <a:spcBef>
                <a:spcPct val="0"/>
              </a:spcBef>
              <a:buFont typeface="Arial"/>
              <a:buChar char="⚬"/>
            </a:pPr>
            <a:r>
              <a:rPr lang="en-US" sz="1759">
                <a:solidFill>
                  <a:srgbClr val="000000"/>
                </a:solidFill>
                <a:latin typeface="Nunito Sans Bold"/>
              </a:rPr>
              <a:t>Interest</a:t>
            </a:r>
            <a:r>
              <a:rPr lang="en-US" sz="1759">
                <a:solidFill>
                  <a:srgbClr val="000000"/>
                </a:solidFill>
                <a:latin typeface="Nunito Sans Bold"/>
              </a:rPr>
              <a:t>ing Point: Supporting diverse question formats, including images and multimedia, adds depth to the quiz-taking experience.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314450" y="917280"/>
            <a:ext cx="4159154" cy="8452439"/>
            <a:chOff x="0" y="0"/>
            <a:chExt cx="5001260" cy="101638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02140" t="0" r="-125413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6490370" y="2128427"/>
            <a:ext cx="11525303" cy="3907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2"/>
              </a:lnSpc>
            </a:pPr>
            <a:r>
              <a:rPr lang="en-US" sz="11776">
                <a:solidFill>
                  <a:srgbClr val="000000"/>
                </a:solidFill>
                <a:latin typeface="Nunito Sans"/>
              </a:rPr>
              <a:t>Future enhancements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9E6D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94792" y="1028700"/>
            <a:ext cx="8251745" cy="2392695"/>
            <a:chOff x="0" y="0"/>
            <a:chExt cx="17828143" cy="51694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078944" y="1752560"/>
            <a:ext cx="7085477" cy="916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93"/>
              </a:lnSpc>
              <a:spcBef>
                <a:spcPct val="0"/>
              </a:spcBef>
            </a:pPr>
            <a:r>
              <a:rPr lang="en-US" sz="1781">
                <a:solidFill>
                  <a:srgbClr val="000000"/>
                </a:solidFill>
                <a:latin typeface="Nunito Sans Bold"/>
              </a:rPr>
              <a:t>Multimedia questions</a:t>
            </a:r>
          </a:p>
          <a:p>
            <a:pPr marL="384538" indent="-192269" lvl="1">
              <a:lnSpc>
                <a:spcPts val="2493"/>
              </a:lnSpc>
              <a:spcBef>
                <a:spcPct val="0"/>
              </a:spcBef>
              <a:buFont typeface="Arial"/>
              <a:buChar char="•"/>
            </a:pPr>
            <a:r>
              <a:rPr lang="en-US" sz="1781">
                <a:solidFill>
                  <a:srgbClr val="000000"/>
                </a:solidFill>
                <a:latin typeface="Nunito Sans Bold"/>
              </a:rPr>
              <a:t>Multiple formats of questions can be asked like video, audio etc.</a:t>
            </a:r>
          </a:p>
          <a:p>
            <a:pPr marL="384538" indent="-192269" lvl="1">
              <a:lnSpc>
                <a:spcPts val="2493"/>
              </a:lnSpc>
              <a:spcBef>
                <a:spcPct val="0"/>
              </a:spcBef>
              <a:buFont typeface="Arial"/>
              <a:buChar char="•"/>
            </a:pPr>
            <a:r>
              <a:rPr lang="en-US" sz="1781">
                <a:solidFill>
                  <a:srgbClr val="000000"/>
                </a:solidFill>
                <a:latin typeface="Nunito Sans Bold"/>
              </a:rPr>
              <a:t>Timer feature to be implemented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394792" y="3947152"/>
            <a:ext cx="8251745" cy="2392695"/>
            <a:chOff x="0" y="0"/>
            <a:chExt cx="17828143" cy="51694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078944" y="4665055"/>
            <a:ext cx="6883440" cy="925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0267" indent="-195133" lvl="1">
              <a:lnSpc>
                <a:spcPts val="2530"/>
              </a:lnSpc>
              <a:buFont typeface="Arial"/>
              <a:buChar char="•"/>
            </a:pPr>
            <a:r>
              <a:rPr lang="en-US" sz="1807">
                <a:solidFill>
                  <a:srgbClr val="000000"/>
                </a:solidFill>
                <a:latin typeface="Nunito Sans Bold"/>
              </a:rPr>
              <a:t>Ads will be shown by default.</a:t>
            </a:r>
          </a:p>
          <a:p>
            <a:pPr marL="390267" indent="-195133" lvl="1">
              <a:lnSpc>
                <a:spcPts val="2530"/>
              </a:lnSpc>
              <a:buFont typeface="Arial"/>
              <a:buChar char="•"/>
            </a:pPr>
            <a:r>
              <a:rPr lang="en-US" sz="1807">
                <a:solidFill>
                  <a:srgbClr val="000000"/>
                </a:solidFill>
                <a:latin typeface="Nunito Sans Bold"/>
              </a:rPr>
              <a:t>User will need to upgrade to make it monitizable.</a:t>
            </a:r>
          </a:p>
          <a:p>
            <a:pPr marL="390267" indent="-195133" lvl="1">
              <a:lnSpc>
                <a:spcPts val="2530"/>
              </a:lnSpc>
              <a:buFont typeface="Arial"/>
              <a:buChar char="•"/>
            </a:pPr>
            <a:r>
              <a:rPr lang="en-US" sz="1807">
                <a:solidFill>
                  <a:srgbClr val="000000"/>
                </a:solidFill>
                <a:latin typeface="Nunito Sans Bold"/>
              </a:rPr>
              <a:t>In this way the quiz app can generate revenue.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394792" y="6863723"/>
            <a:ext cx="8251745" cy="2392695"/>
            <a:chOff x="0" y="0"/>
            <a:chExt cx="17828143" cy="51694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876908" y="7245308"/>
            <a:ext cx="7287513" cy="1556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30"/>
              </a:lnSpc>
              <a:spcBef>
                <a:spcPct val="0"/>
              </a:spcBef>
            </a:pPr>
            <a:r>
              <a:rPr lang="en-US" sz="1807" strike="noStrike" u="none">
                <a:solidFill>
                  <a:srgbClr val="000000"/>
                </a:solidFill>
                <a:latin typeface="Nunito Sans Bold"/>
              </a:rPr>
              <a:t>Detailed analytics can be done in two ways:</a:t>
            </a:r>
          </a:p>
          <a:p>
            <a:pPr algn="l" marL="390267" indent="-195134" lvl="1">
              <a:lnSpc>
                <a:spcPts val="2530"/>
              </a:lnSpc>
              <a:spcBef>
                <a:spcPct val="0"/>
              </a:spcBef>
              <a:buFont typeface="Arial"/>
              <a:buChar char="•"/>
            </a:pPr>
            <a:r>
              <a:rPr lang="en-US" sz="1807" strike="noStrike" u="none">
                <a:solidFill>
                  <a:srgbClr val="000000"/>
                </a:solidFill>
                <a:latin typeface="Nunito Sans Bold"/>
              </a:rPr>
              <a:t>Firebase provides tools to implement this.</a:t>
            </a:r>
          </a:p>
          <a:p>
            <a:pPr algn="l" marL="390267" indent="-195134" lvl="1">
              <a:lnSpc>
                <a:spcPts val="2530"/>
              </a:lnSpc>
              <a:spcBef>
                <a:spcPct val="0"/>
              </a:spcBef>
              <a:buFont typeface="Arial"/>
              <a:buChar char="•"/>
            </a:pPr>
            <a:r>
              <a:rPr lang="en-US" sz="1807" strike="noStrike" u="none">
                <a:solidFill>
                  <a:srgbClr val="000000"/>
                </a:solidFill>
                <a:latin typeface="Nunito Sans Bold"/>
              </a:rPr>
              <a:t>We can create custom classification algorithm to implement this.</a:t>
            </a:r>
          </a:p>
          <a:p>
            <a:pPr algn="l" marL="390267" indent="-195134" lvl="1">
              <a:lnSpc>
                <a:spcPts val="2530"/>
              </a:lnSpc>
              <a:spcBef>
                <a:spcPct val="0"/>
              </a:spcBef>
              <a:buFont typeface="Arial"/>
              <a:buChar char="•"/>
            </a:pPr>
            <a:r>
              <a:rPr lang="en-US" sz="1807" strike="noStrike" u="none">
                <a:solidFill>
                  <a:srgbClr val="000000"/>
                </a:solidFill>
                <a:latin typeface="Nunito Sans Bold"/>
              </a:rPr>
              <a:t>Also anomaly detection algorithms can detect if the user if cheating while answering the quiz.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40743" y="1028700"/>
            <a:ext cx="8251745" cy="2392695"/>
            <a:chOff x="0" y="0"/>
            <a:chExt cx="17828143" cy="51694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40743" y="3947152"/>
            <a:ext cx="8251745" cy="2392695"/>
            <a:chOff x="0" y="0"/>
            <a:chExt cx="17828143" cy="51694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640743" y="6865605"/>
            <a:ext cx="8251745" cy="2392695"/>
            <a:chOff x="0" y="0"/>
            <a:chExt cx="17828143" cy="516949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29494" y="1692886"/>
            <a:ext cx="7074243" cy="101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21"/>
              </a:lnSpc>
              <a:spcBef>
                <a:spcPct val="0"/>
              </a:spcBef>
            </a:pPr>
            <a:r>
              <a:rPr lang="en-US" sz="1944">
                <a:solidFill>
                  <a:srgbClr val="000000"/>
                </a:solidFill>
                <a:latin typeface="Nunito Sans Bold"/>
              </a:rPr>
              <a:t>    Students can practice quizzes on the platform. Two types:</a:t>
            </a:r>
          </a:p>
          <a:p>
            <a:pPr marL="839455" indent="-279818" lvl="2">
              <a:lnSpc>
                <a:spcPts val="2721"/>
              </a:lnSpc>
              <a:spcBef>
                <a:spcPct val="0"/>
              </a:spcBef>
              <a:buFont typeface="Arial"/>
              <a:buChar char="⚬"/>
            </a:pPr>
            <a:r>
              <a:rPr lang="en-US" sz="1944">
                <a:solidFill>
                  <a:srgbClr val="000000"/>
                </a:solidFill>
                <a:latin typeface="Nunito Sans Bold"/>
              </a:rPr>
              <a:t>Free Tier</a:t>
            </a:r>
          </a:p>
          <a:p>
            <a:pPr marL="839455" indent="-279818" lvl="2">
              <a:lnSpc>
                <a:spcPts val="2721"/>
              </a:lnSpc>
              <a:spcBef>
                <a:spcPct val="0"/>
              </a:spcBef>
              <a:buFont typeface="Arial"/>
              <a:buChar char="⚬"/>
            </a:pPr>
            <a:r>
              <a:rPr lang="en-US" sz="1944">
                <a:solidFill>
                  <a:srgbClr val="000000"/>
                </a:solidFill>
                <a:latin typeface="Nunito Sans Bold"/>
              </a:rPr>
              <a:t>Premium tier (Questions by experts)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5118" y="4665442"/>
            <a:ext cx="7662994" cy="92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0064" indent="-195032" lvl="1">
              <a:lnSpc>
                <a:spcPts val="2529"/>
              </a:lnSpc>
              <a:buFont typeface="Arial"/>
              <a:buChar char="•"/>
            </a:pPr>
            <a:r>
              <a:rPr lang="en-US" sz="1806">
                <a:solidFill>
                  <a:srgbClr val="000000"/>
                </a:solidFill>
                <a:latin typeface="Nunito Sans Bold"/>
              </a:rPr>
              <a:t>Certificate and badges will be provided after successful completion of the quiz.</a:t>
            </a:r>
          </a:p>
          <a:p>
            <a:pPr marL="390064" indent="-195032" lvl="1">
              <a:lnSpc>
                <a:spcPts val="2529"/>
              </a:lnSpc>
              <a:buFont typeface="Arial"/>
              <a:buChar char="•"/>
            </a:pPr>
            <a:r>
              <a:rPr lang="en-US" sz="1806">
                <a:solidFill>
                  <a:srgbClr val="000000"/>
                </a:solidFill>
                <a:latin typeface="Nunito Sans Bold"/>
              </a:rPr>
              <a:t>These can be shown in social media like linkedin.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7931" y="7403698"/>
            <a:ext cx="7957369" cy="1240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4537" indent="-192269" lvl="1">
              <a:lnSpc>
                <a:spcPts val="2493"/>
              </a:lnSpc>
              <a:spcBef>
                <a:spcPct val="0"/>
              </a:spcBef>
              <a:buFont typeface="Arial"/>
              <a:buChar char="•"/>
            </a:pPr>
            <a:r>
              <a:rPr lang="en-US" sz="1781" strike="noStrike" u="none">
                <a:solidFill>
                  <a:srgbClr val="000000"/>
                </a:solidFill>
                <a:latin typeface="Nunito Sans Bold"/>
              </a:rPr>
              <a:t>Detailed analytics of the questions and the users can be made.</a:t>
            </a:r>
          </a:p>
          <a:p>
            <a:pPr algn="l" marL="384537" indent="-192269" lvl="1">
              <a:lnSpc>
                <a:spcPts val="2493"/>
              </a:lnSpc>
              <a:spcBef>
                <a:spcPct val="0"/>
              </a:spcBef>
              <a:buFont typeface="Arial"/>
              <a:buChar char="•"/>
            </a:pPr>
            <a:r>
              <a:rPr lang="en-US" sz="1781" strike="noStrike" u="none">
                <a:solidFill>
                  <a:srgbClr val="000000"/>
                </a:solidFill>
                <a:latin typeface="Nunito Sans Bold"/>
              </a:rPr>
              <a:t>For example, if some questions are not answerable by a large amount of users, then that question can be eliminated or we can get details of user’s knowledge by the type of questions he/she answers correctly etc.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314450" y="917280"/>
            <a:ext cx="4159154" cy="8452439"/>
            <a:chOff x="0" y="0"/>
            <a:chExt cx="5001260" cy="101638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02140" t="0" r="-125413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6305170" y="2822010"/>
            <a:ext cx="11525303" cy="3907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5662"/>
              </a:lnSpc>
              <a:spcBef>
                <a:spcPct val="0"/>
              </a:spcBef>
            </a:pPr>
            <a:r>
              <a:rPr lang="en-US" sz="11776" strike="noStrike" u="none">
                <a:solidFill>
                  <a:srgbClr val="000000"/>
                </a:solidFill>
                <a:latin typeface="Nunito Sans"/>
              </a:rPr>
              <a:t>Quiz App</a:t>
            </a:r>
          </a:p>
          <a:p>
            <a:pPr algn="l" marL="0" indent="0" lvl="0">
              <a:lnSpc>
                <a:spcPts val="15662"/>
              </a:lnSpc>
              <a:spcBef>
                <a:spcPct val="0"/>
              </a:spcBef>
            </a:pPr>
            <a:r>
              <a:rPr lang="en-US" sz="11776" strike="noStrike" u="none">
                <a:solidFill>
                  <a:srgbClr val="000000"/>
                </a:solidFill>
                <a:latin typeface="Nunito Sans"/>
              </a:rPr>
              <a:t>Features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9E6D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94792" y="1028700"/>
            <a:ext cx="8251745" cy="2392695"/>
            <a:chOff x="0" y="0"/>
            <a:chExt cx="17828143" cy="51694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9876908" y="1379228"/>
            <a:ext cx="6883440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Nunito Sans Bold"/>
              </a:rPr>
              <a:t>Score</a:t>
            </a:r>
            <a:r>
              <a:rPr lang="en-US" sz="2400">
                <a:solidFill>
                  <a:srgbClr val="000000"/>
                </a:solidFill>
                <a:latin typeface="Nunito Sans Bold"/>
              </a:rPr>
              <a:t> Tracking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Real-time scoring system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Performance history for users</a:t>
            </a:r>
          </a:p>
          <a:p>
            <a:pPr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Detailed score breakdowns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394792" y="3947152"/>
            <a:ext cx="8251745" cy="2392695"/>
            <a:chOff x="0" y="0"/>
            <a:chExt cx="17828143" cy="51694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9876908" y="4506289"/>
            <a:ext cx="6883440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Nunito Sans Bold"/>
              </a:rPr>
              <a:t>Us</a:t>
            </a:r>
            <a:r>
              <a:rPr lang="en-US" sz="2400">
                <a:solidFill>
                  <a:srgbClr val="000000"/>
                </a:solidFill>
                <a:latin typeface="Nunito Sans Bold"/>
              </a:rPr>
              <a:t>er Interface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Intuitive and visually appealing design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User</a:t>
            </a:r>
            <a:r>
              <a:rPr lang="en-US" sz="2400">
                <a:solidFill>
                  <a:srgbClr val="000000"/>
                </a:solidFill>
                <a:latin typeface="Nunito Sans"/>
              </a:rPr>
              <a:t>-friendly navigation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394792" y="6863723"/>
            <a:ext cx="8251745" cy="2392695"/>
            <a:chOff x="0" y="0"/>
            <a:chExt cx="17828143" cy="51694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876908" y="7006582"/>
            <a:ext cx="6883440" cy="2072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Nunito Sans Bold"/>
              </a:rPr>
              <a:t>T</a:t>
            </a:r>
            <a:r>
              <a:rPr lang="en-US" sz="2400">
                <a:solidFill>
                  <a:srgbClr val="000000"/>
                </a:solidFill>
                <a:latin typeface="Nunito Sans Bold"/>
              </a:rPr>
              <a:t>echnical Stack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Built with Flutter for the front end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Firebase used for the backend</a:t>
            </a:r>
          </a:p>
          <a:p>
            <a:pPr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Utilizes additional libraries for enhanced functionality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40743" y="1028700"/>
            <a:ext cx="8251745" cy="2392695"/>
            <a:chOff x="0" y="0"/>
            <a:chExt cx="17828143" cy="51694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40743" y="3947152"/>
            <a:ext cx="8251745" cy="2392695"/>
            <a:chOff x="0" y="0"/>
            <a:chExt cx="17828143" cy="51694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640743" y="6865605"/>
            <a:ext cx="8251745" cy="2392695"/>
            <a:chOff x="0" y="0"/>
            <a:chExt cx="17828143" cy="516949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828143" cy="5169491"/>
            </a:xfrm>
            <a:custGeom>
              <a:avLst/>
              <a:gdLst/>
              <a:ahLst/>
              <a:cxnLst/>
              <a:rect r="r" b="b" t="t" l="l"/>
              <a:pathLst>
                <a:path h="5169491" w="17828143">
                  <a:moveTo>
                    <a:pt x="17703684" y="5169490"/>
                  </a:moveTo>
                  <a:lnTo>
                    <a:pt x="124460" y="5169490"/>
                  </a:lnTo>
                  <a:cubicBezTo>
                    <a:pt x="55880" y="5169490"/>
                    <a:pt x="0" y="5113610"/>
                    <a:pt x="0" y="50450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703684" y="0"/>
                  </a:lnTo>
                  <a:cubicBezTo>
                    <a:pt x="17772262" y="0"/>
                    <a:pt x="17828143" y="55880"/>
                    <a:pt x="17828143" y="124460"/>
                  </a:cubicBezTo>
                  <a:lnTo>
                    <a:pt x="17828143" y="5045030"/>
                  </a:lnTo>
                  <a:cubicBezTo>
                    <a:pt x="17828143" y="5113610"/>
                    <a:pt x="17772262" y="5169491"/>
                    <a:pt x="17703684" y="5169491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190204" y="1588778"/>
            <a:ext cx="6883440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Nunito Sans Bold"/>
              </a:rPr>
              <a:t>U</a:t>
            </a:r>
            <a:r>
              <a:rPr lang="en-US" sz="2400">
                <a:solidFill>
                  <a:srgbClr val="000000"/>
                </a:solidFill>
                <a:latin typeface="Nunito Sans Bold"/>
              </a:rPr>
              <a:t>ser Authentication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Secure sign-in functionality</a:t>
            </a:r>
          </a:p>
          <a:p>
            <a:pPr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Personalized user accounts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4191777"/>
            <a:ext cx="6883440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Nunito Sans Bold"/>
              </a:rPr>
              <a:t>Quiz Creation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Customizable quizzes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Ability to add and edit custom questions</a:t>
            </a:r>
          </a:p>
          <a:p>
            <a:pPr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Intuitive quiz creation interface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7316190"/>
            <a:ext cx="6883440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Nunito Sans Bold"/>
              </a:rPr>
              <a:t>D</a:t>
            </a:r>
            <a:r>
              <a:rPr lang="en-US" sz="2400">
                <a:solidFill>
                  <a:srgbClr val="000000"/>
                </a:solidFill>
                <a:latin typeface="Nunito Sans Bold"/>
              </a:rPr>
              <a:t>atabase Integration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Firebase backend for real-time data storage</a:t>
            </a:r>
          </a:p>
          <a:p>
            <a:pPr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Nunito Sans"/>
              </a:rPr>
              <a:t>Efficient data retrieval and updates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25540" y="2778268"/>
            <a:ext cx="7236921" cy="6851848"/>
          </a:xfrm>
          <a:custGeom>
            <a:avLst/>
            <a:gdLst/>
            <a:ahLst/>
            <a:cxnLst/>
            <a:rect r="r" b="b" t="t" l="l"/>
            <a:pathLst>
              <a:path h="6851848" w="7236921">
                <a:moveTo>
                  <a:pt x="0" y="0"/>
                </a:moveTo>
                <a:lnTo>
                  <a:pt x="7236920" y="0"/>
                </a:lnTo>
                <a:lnTo>
                  <a:pt x="7236920" y="6851848"/>
                </a:lnTo>
                <a:lnTo>
                  <a:pt x="0" y="685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36278" y="1261311"/>
            <a:ext cx="13215444" cy="108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000000"/>
                </a:solidFill>
                <a:latin typeface="Nunito Sans"/>
              </a:rPr>
              <a:t>ARCHITECTURE DESIGN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18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03174" y="4360257"/>
            <a:ext cx="9255006" cy="1414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664"/>
              </a:lnSpc>
              <a:spcBef>
                <a:spcPct val="0"/>
              </a:spcBef>
            </a:pPr>
            <a:r>
              <a:rPr lang="en-US" sz="8331" strike="noStrike" u="none">
                <a:solidFill>
                  <a:srgbClr val="F8F8F8"/>
                </a:solidFill>
                <a:latin typeface="Nunito Sans"/>
              </a:rPr>
              <a:t>ANDROID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1775750" y="1156235"/>
            <a:ext cx="4159154" cy="8452439"/>
            <a:chOff x="0" y="0"/>
            <a:chExt cx="5001260" cy="101638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08109" t="0" r="-108109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74724" y="2348083"/>
            <a:ext cx="3454100" cy="7291988"/>
          </a:xfrm>
          <a:custGeom>
            <a:avLst/>
            <a:gdLst/>
            <a:ahLst/>
            <a:cxnLst/>
            <a:rect r="r" b="b" t="t" l="l"/>
            <a:pathLst>
              <a:path h="7291988" w="3454100">
                <a:moveTo>
                  <a:pt x="0" y="0"/>
                </a:moveTo>
                <a:lnTo>
                  <a:pt x="3454099" y="0"/>
                </a:lnTo>
                <a:lnTo>
                  <a:pt x="3454099" y="7291989"/>
                </a:lnTo>
                <a:lnTo>
                  <a:pt x="0" y="7291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31750" y="2348083"/>
            <a:ext cx="3454100" cy="7291988"/>
          </a:xfrm>
          <a:custGeom>
            <a:avLst/>
            <a:gdLst/>
            <a:ahLst/>
            <a:cxnLst/>
            <a:rect r="r" b="b" t="t" l="l"/>
            <a:pathLst>
              <a:path h="7291988" w="3454100">
                <a:moveTo>
                  <a:pt x="0" y="0"/>
                </a:moveTo>
                <a:lnTo>
                  <a:pt x="3454100" y="0"/>
                </a:lnTo>
                <a:lnTo>
                  <a:pt x="3454100" y="7291989"/>
                </a:lnTo>
                <a:lnTo>
                  <a:pt x="0" y="72919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57140" y="2348083"/>
            <a:ext cx="3454100" cy="7291988"/>
          </a:xfrm>
          <a:custGeom>
            <a:avLst/>
            <a:gdLst/>
            <a:ahLst/>
            <a:cxnLst/>
            <a:rect r="r" b="b" t="t" l="l"/>
            <a:pathLst>
              <a:path h="7291988" w="3454100">
                <a:moveTo>
                  <a:pt x="0" y="0"/>
                </a:moveTo>
                <a:lnTo>
                  <a:pt x="3454100" y="0"/>
                </a:lnTo>
                <a:lnTo>
                  <a:pt x="3454100" y="7291989"/>
                </a:lnTo>
                <a:lnTo>
                  <a:pt x="0" y="7291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36278" y="1261311"/>
            <a:ext cx="13215444" cy="108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000000"/>
                </a:solidFill>
                <a:latin typeface="Nunito Sans"/>
              </a:rPr>
              <a:t>SCREENSHOTS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36278" y="1261311"/>
            <a:ext cx="13215444" cy="108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000000"/>
                </a:solidFill>
                <a:latin typeface="Nunito Sans"/>
              </a:rPr>
              <a:t>SCREENSHOTS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7244657" y="2348083"/>
            <a:ext cx="3454100" cy="7291988"/>
          </a:xfrm>
          <a:custGeom>
            <a:avLst/>
            <a:gdLst/>
            <a:ahLst/>
            <a:cxnLst/>
            <a:rect r="r" b="b" t="t" l="l"/>
            <a:pathLst>
              <a:path h="7291988" w="3454100">
                <a:moveTo>
                  <a:pt x="0" y="0"/>
                </a:moveTo>
                <a:lnTo>
                  <a:pt x="3454100" y="0"/>
                </a:lnTo>
                <a:lnTo>
                  <a:pt x="3454100" y="7291989"/>
                </a:lnTo>
                <a:lnTo>
                  <a:pt x="0" y="7291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174995" y="2348083"/>
            <a:ext cx="3454100" cy="7291988"/>
          </a:xfrm>
          <a:custGeom>
            <a:avLst/>
            <a:gdLst/>
            <a:ahLst/>
            <a:cxnLst/>
            <a:rect r="r" b="b" t="t" l="l"/>
            <a:pathLst>
              <a:path h="7291988" w="3454100">
                <a:moveTo>
                  <a:pt x="0" y="0"/>
                </a:moveTo>
                <a:lnTo>
                  <a:pt x="3454099" y="0"/>
                </a:lnTo>
                <a:lnTo>
                  <a:pt x="3454099" y="7291989"/>
                </a:lnTo>
                <a:lnTo>
                  <a:pt x="0" y="72919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14320" y="2348083"/>
            <a:ext cx="3454100" cy="7291988"/>
          </a:xfrm>
          <a:custGeom>
            <a:avLst/>
            <a:gdLst/>
            <a:ahLst/>
            <a:cxnLst/>
            <a:rect r="r" b="b" t="t" l="l"/>
            <a:pathLst>
              <a:path h="7291988" w="3454100">
                <a:moveTo>
                  <a:pt x="0" y="0"/>
                </a:moveTo>
                <a:lnTo>
                  <a:pt x="3454099" y="0"/>
                </a:lnTo>
                <a:lnTo>
                  <a:pt x="3454099" y="7291989"/>
                </a:lnTo>
                <a:lnTo>
                  <a:pt x="0" y="7291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6251" y="2348083"/>
            <a:ext cx="3454100" cy="7291988"/>
          </a:xfrm>
          <a:custGeom>
            <a:avLst/>
            <a:gdLst/>
            <a:ahLst/>
            <a:cxnLst/>
            <a:rect r="r" b="b" t="t" l="l"/>
            <a:pathLst>
              <a:path h="7291988" w="3454100">
                <a:moveTo>
                  <a:pt x="0" y="0"/>
                </a:moveTo>
                <a:lnTo>
                  <a:pt x="3454100" y="0"/>
                </a:lnTo>
                <a:lnTo>
                  <a:pt x="3454100" y="7291989"/>
                </a:lnTo>
                <a:lnTo>
                  <a:pt x="0" y="7291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34805" y="2348083"/>
            <a:ext cx="3454100" cy="7291988"/>
          </a:xfrm>
          <a:custGeom>
            <a:avLst/>
            <a:gdLst/>
            <a:ahLst/>
            <a:cxnLst/>
            <a:rect r="r" b="b" t="t" l="l"/>
            <a:pathLst>
              <a:path h="7291988" w="3454100">
                <a:moveTo>
                  <a:pt x="0" y="0"/>
                </a:moveTo>
                <a:lnTo>
                  <a:pt x="3454100" y="0"/>
                </a:lnTo>
                <a:lnTo>
                  <a:pt x="3454100" y="7291989"/>
                </a:lnTo>
                <a:lnTo>
                  <a:pt x="0" y="72919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341580" y="2348083"/>
            <a:ext cx="3454100" cy="7291988"/>
          </a:xfrm>
          <a:custGeom>
            <a:avLst/>
            <a:gdLst/>
            <a:ahLst/>
            <a:cxnLst/>
            <a:rect r="r" b="b" t="t" l="l"/>
            <a:pathLst>
              <a:path h="7291988" w="3454100">
                <a:moveTo>
                  <a:pt x="0" y="0"/>
                </a:moveTo>
                <a:lnTo>
                  <a:pt x="3454099" y="0"/>
                </a:lnTo>
                <a:lnTo>
                  <a:pt x="3454099" y="7291989"/>
                </a:lnTo>
                <a:lnTo>
                  <a:pt x="0" y="7291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36278" y="1261311"/>
            <a:ext cx="13215444" cy="108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000000"/>
                </a:solidFill>
                <a:latin typeface="Nunito Sans"/>
              </a:rPr>
              <a:t>SCREENSHOTS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18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3169840" y="1509531"/>
            <a:ext cx="12671009" cy="7267937"/>
            <a:chOff x="0" y="0"/>
            <a:chExt cx="7981950" cy="45783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E6DF7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521887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188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2"/>
              <a:stretch>
                <a:fillRect l="0" t="-95468" r="0" b="-4391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144000" y="4364307"/>
            <a:ext cx="8416414" cy="140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64"/>
              </a:lnSpc>
              <a:spcBef>
                <a:spcPct val="0"/>
              </a:spcBef>
            </a:pPr>
            <a:r>
              <a:rPr lang="en-US" sz="8331">
                <a:solidFill>
                  <a:srgbClr val="F8F8F8"/>
                </a:solidFill>
                <a:latin typeface="Nunito Sans"/>
              </a:rPr>
              <a:t>WINDOWS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DAF1vMTpHug</dc:identifier>
  <dcterms:modified xsi:type="dcterms:W3CDTF">2011-08-01T06:04:30Z</dcterms:modified>
  <cp:revision>1</cp:revision>
  <dc:title>Quiz App</dc:title>
</cp:coreProperties>
</file>

<file path=docProps/thumbnail.jpeg>
</file>